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43"/>
  </p:notesMasterIdLst>
  <p:handoutMasterIdLst>
    <p:handoutMasterId r:id="rId44"/>
  </p:handoutMasterIdLst>
  <p:sldIdLst>
    <p:sldId id="256" r:id="rId9"/>
    <p:sldId id="278" r:id="rId10"/>
    <p:sldId id="266" r:id="rId11"/>
    <p:sldId id="279" r:id="rId12"/>
    <p:sldId id="267" r:id="rId13"/>
    <p:sldId id="280" r:id="rId14"/>
    <p:sldId id="281" r:id="rId15"/>
    <p:sldId id="282" r:id="rId16"/>
    <p:sldId id="283" r:id="rId17"/>
    <p:sldId id="294" r:id="rId18"/>
    <p:sldId id="284" r:id="rId19"/>
    <p:sldId id="285" r:id="rId20"/>
    <p:sldId id="295" r:id="rId21"/>
    <p:sldId id="296" r:id="rId22"/>
    <p:sldId id="297" r:id="rId23"/>
    <p:sldId id="264" r:id="rId24"/>
    <p:sldId id="287" r:id="rId25"/>
    <p:sldId id="293" r:id="rId26"/>
    <p:sldId id="288" r:id="rId27"/>
    <p:sldId id="286" r:id="rId28"/>
    <p:sldId id="290" r:id="rId29"/>
    <p:sldId id="291" r:id="rId30"/>
    <p:sldId id="289" r:id="rId31"/>
    <p:sldId id="270" r:id="rId32"/>
    <p:sldId id="261" r:id="rId33"/>
    <p:sldId id="277" r:id="rId34"/>
    <p:sldId id="292" r:id="rId35"/>
    <p:sldId id="273" r:id="rId36"/>
    <p:sldId id="276" r:id="rId37"/>
    <p:sldId id="271" r:id="rId38"/>
    <p:sldId id="274" r:id="rId39"/>
    <p:sldId id="262" r:id="rId40"/>
    <p:sldId id="263" r:id="rId41"/>
    <p:sldId id="265" r:id="rId42"/>
  </p:sldIdLst>
  <p:sldSz cx="9144000" cy="5143500" type="screen16x9"/>
  <p:notesSz cx="6797675" cy="9926638"/>
  <p:custDataLst>
    <p:tags r:id="rId4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>
      <p:cViewPr varScale="1">
        <p:scale>
          <a:sx n="152" d="100"/>
          <a:sy n="152" d="100"/>
        </p:scale>
        <p:origin x="36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 smtClean="0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Applikationsmanagement</a:t>
          </a:r>
          <a:endParaRPr lang="de-DE" dirty="0">
            <a:solidFill>
              <a:schemeClr val="bg1"/>
            </a:solidFill>
          </a:endParaRP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Infrastrukturmanagement</a:t>
          </a:r>
          <a:endParaRPr lang="de-DE" dirty="0">
            <a:solidFill>
              <a:schemeClr val="bg1"/>
            </a:solidFill>
          </a:endParaRP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Business- und Prozessunterstützung</a:t>
          </a:r>
          <a:endParaRPr lang="de-DE" dirty="0">
            <a:solidFill>
              <a:schemeClr val="bg1"/>
            </a:solidFill>
          </a:endParaRP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Digitale und technische Entwicklung</a:t>
          </a:r>
          <a:endParaRPr lang="de-DE" dirty="0">
            <a:solidFill>
              <a:schemeClr val="bg1"/>
            </a:solidFill>
          </a:endParaRP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Business Analyse</a:t>
          </a:r>
          <a:endParaRPr lang="de-DE" dirty="0">
            <a:solidFill>
              <a:srgbClr val="505050"/>
            </a:solidFill>
          </a:endParaRP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Projektmanagement</a:t>
          </a:r>
          <a:endParaRPr lang="de-DE" dirty="0">
            <a:solidFill>
              <a:srgbClr val="505050"/>
            </a:solidFill>
          </a:endParaRP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 smtClean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Controlling</a:t>
          </a:r>
          <a:endParaRPr lang="de-DE" dirty="0">
            <a:solidFill>
              <a:srgbClr val="505050"/>
            </a:solidFill>
          </a:endParaRP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Administrative Applikationen</a:t>
          </a:r>
          <a:endParaRPr lang="de-DE" dirty="0">
            <a:solidFill>
              <a:srgbClr val="505050"/>
            </a:solidFill>
          </a:endParaRP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Medizinische Applikationen</a:t>
          </a:r>
          <a:endParaRPr lang="de-DE" dirty="0">
            <a:solidFill>
              <a:srgbClr val="505050"/>
            </a:solidFill>
          </a:endParaRP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Netzwerk, </a:t>
          </a:r>
          <a:r>
            <a:rPr lang="de-DE" dirty="0" err="1" smtClean="0">
              <a:solidFill>
                <a:srgbClr val="505050"/>
              </a:solidFill>
            </a:rPr>
            <a:t>Secutity</a:t>
          </a:r>
          <a:r>
            <a:rPr lang="de-DE" dirty="0" smtClean="0">
              <a:solidFill>
                <a:srgbClr val="505050"/>
              </a:solidFill>
            </a:rPr>
            <a:t> u. </a:t>
          </a:r>
          <a:r>
            <a:rPr lang="de-DE" dirty="0" err="1" smtClean="0">
              <a:solidFill>
                <a:srgbClr val="505050"/>
              </a:solidFill>
            </a:rPr>
            <a:t>Comm</a:t>
          </a:r>
          <a:r>
            <a:rPr lang="de-DE" dirty="0" smtClean="0">
              <a:solidFill>
                <a:srgbClr val="505050"/>
              </a:solidFill>
            </a:rPr>
            <a:t>.</a:t>
          </a:r>
          <a:endParaRPr lang="de-DE" dirty="0">
            <a:solidFill>
              <a:srgbClr val="505050"/>
            </a:solidFill>
          </a:endParaRP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Data Center</a:t>
          </a:r>
          <a:endParaRPr lang="de-DE" dirty="0">
            <a:solidFill>
              <a:srgbClr val="505050"/>
            </a:solidFill>
          </a:endParaRP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Innovation &amp; Transformation</a:t>
          </a:r>
          <a:endParaRPr lang="de-DE" dirty="0">
            <a:solidFill>
              <a:srgbClr val="505050"/>
            </a:solidFill>
          </a:endParaRP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Digitale Prozessentwicklung</a:t>
          </a:r>
          <a:endParaRPr lang="de-DE" dirty="0">
            <a:solidFill>
              <a:srgbClr val="505050"/>
            </a:solidFill>
          </a:endParaRP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Projektmanagement</a:t>
          </a:r>
          <a:endParaRPr lang="de-DE" dirty="0">
            <a:solidFill>
              <a:srgbClr val="505050"/>
            </a:solidFill>
          </a:endParaRP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 smtClean="0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Business- und Prozessunterstützung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Business Analyse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Projektmanagement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 smtClean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Controlling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Applikationsmanagement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Administrative Applikationen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Medizinische Applikationen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Infrastrukturmanagement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Netzwerk, </a:t>
          </a:r>
          <a:r>
            <a:rPr lang="de-DE" sz="600" kern="1200" dirty="0" err="1" smtClean="0">
              <a:solidFill>
                <a:srgbClr val="505050"/>
              </a:solidFill>
            </a:rPr>
            <a:t>Secutity</a:t>
          </a:r>
          <a:r>
            <a:rPr lang="de-DE" sz="600" kern="1200" dirty="0" smtClean="0">
              <a:solidFill>
                <a:srgbClr val="505050"/>
              </a:solidFill>
            </a:rPr>
            <a:t> u. </a:t>
          </a:r>
          <a:r>
            <a:rPr lang="de-DE" sz="600" kern="1200" dirty="0" err="1" smtClean="0">
              <a:solidFill>
                <a:srgbClr val="505050"/>
              </a:solidFill>
            </a:rPr>
            <a:t>Comm</a:t>
          </a:r>
          <a:r>
            <a:rPr lang="de-DE" sz="600" kern="1200" dirty="0" smtClean="0">
              <a:solidFill>
                <a:srgbClr val="505050"/>
              </a:solidFill>
            </a:rPr>
            <a:t>.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Data Center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Digitale und technische Entwicklung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Innovation &amp; Transformation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Digitale Prozessentwicklung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Projektmanagement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28.05.2024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28.05.2024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Veranstaltung / Datum</a:t>
            </a:r>
          </a:p>
          <a:p>
            <a:pPr lvl="0"/>
            <a:r>
              <a:rPr lang="de-DE" dirty="0" smtClean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 smtClean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 smtClean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Graubünden</a:t>
            </a:r>
            <a:r>
              <a:rPr lang="de-CH" sz="1600" noProof="0" dirty="0" smtClean="0">
                <a:solidFill>
                  <a:srgbClr val="505050"/>
                </a:solidFill>
              </a:rPr>
              <a:t>	</a:t>
            </a:r>
            <a:endParaRPr lang="de-CH" sz="1600" noProof="0" dirty="0">
              <a:solidFill>
                <a:srgbClr val="505050"/>
              </a:solidFill>
            </a:endParaRP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 smtClean="0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smtClean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	</a:t>
            </a:r>
            <a:endParaRPr lang="de-CH" sz="1600" baseline="0" noProof="0" dirty="0">
              <a:solidFill>
                <a:srgbClr val="505050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 smtClean="0"/>
              <a:t>Vorname, Name des Autors verfassen</a:t>
            </a:r>
          </a:p>
          <a:p>
            <a:pPr lvl="0"/>
            <a:r>
              <a:rPr lang="de-DE" dirty="0" smtClean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 smtClean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 smtClean="0">
                <a:solidFill>
                  <a:srgbClr val="282828"/>
                </a:solidFill>
              </a:rPr>
              <a:t> Dank</a:t>
            </a:r>
            <a:endParaRPr lang="de-CH" sz="4000" b="1" noProof="0" dirty="0" smtClean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 smtClean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  <a:endParaRPr lang="de-CH" sz="160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 smtClean="0"/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Diplomarbeitspräsentation / 13.06.2024</a:t>
            </a: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Priorität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Testsystem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 </a:t>
                      </a:r>
                      <a:r>
                        <a:rPr lang="de-CH" sz="1200" dirty="0" err="1" smtClean="0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 - Cluster </a:t>
                      </a:r>
                      <a:r>
                        <a:rPr lang="de-CH" sz="1200" dirty="0" err="1" smtClean="0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AUTOVACUUM - Parameter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SQL </a:t>
                      </a:r>
                      <a:r>
                        <a:rPr lang="de-CH" sz="1200" dirty="0" err="1" smtClean="0"/>
                        <a:t>optimierungen</a:t>
                      </a:r>
                      <a:r>
                        <a:rPr lang="de-CH" sz="1200" dirty="0" smtClean="0"/>
                        <a:t> - Indizes </a:t>
                      </a:r>
                      <a:r>
                        <a:rPr lang="de-CH" sz="1200" dirty="0" err="1" smtClean="0"/>
                        <a:t>tracken</a:t>
                      </a:r>
                      <a:r>
                        <a:rPr lang="de-CH" sz="1200" dirty="0" smtClean="0"/>
                        <a:t> und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Maintenance - Indizes säubern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Housekeeping - Log Rotation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User Management - Monitoring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Tief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Installationsziel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Testziele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851944" y="1065213"/>
            <a:ext cx="5797295" cy="399079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771991310"/>
              </p:ext>
            </p:extLst>
          </p:nvPr>
        </p:nvGraphicFramePr>
        <p:xfrm>
          <a:off x="179388" y="1065213"/>
          <a:ext cx="875932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Identifikation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Abschätzung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 smtClean="0"/>
                        <a:t>Behandlung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Fehlende 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Alte Infrastruktur kann</a:t>
                      </a:r>
                    </a:p>
                    <a:p>
                      <a:r>
                        <a:rPr lang="de-CH" sz="1200" dirty="0" smtClean="0"/>
                        <a:t>ungeplant sämtliche Ressourcen binden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Schwächen beim Selbstmanagement</a:t>
                      </a:r>
                      <a:r>
                        <a:rPr lang="de-CH" sz="1200" baseline="0" dirty="0" smtClean="0"/>
                        <a:t> und </a:t>
                      </a:r>
                      <a:r>
                        <a:rPr lang="de-CH" sz="1200" baseline="0" dirty="0" err="1" smtClean="0"/>
                        <a:t>Selbsorganisation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baseline="0" dirty="0" smtClean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dirty="0" smtClean="0"/>
                        <a:t> </a:t>
                      </a:r>
                      <a:r>
                        <a:rPr lang="de-CH" sz="1200" dirty="0" err="1" smtClean="0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SIEM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Nein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Risikomatrizen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</p:nvPr>
        </p:nvGraphicFramePr>
        <p:xfrm>
          <a:off x="179388" y="1065213"/>
          <a:ext cx="7232976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277880042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054731206"/>
                    </a:ext>
                  </a:extLst>
                </a:gridCol>
                <a:gridCol w="367908">
                  <a:extLst>
                    <a:ext uri="{9D8B030D-6E8A-4147-A177-3AD203B41FA5}">
                      <a16:colId xmlns:a16="http://schemas.microsoft.com/office/drawing/2014/main" val="109421695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118499713"/>
                    </a:ext>
                  </a:extLst>
                </a:gridCol>
                <a:gridCol w="1216332">
                  <a:extLst>
                    <a:ext uri="{9D8B030D-6E8A-4147-A177-3AD203B41FA5}">
                      <a16:colId xmlns:a16="http://schemas.microsoft.com/office/drawing/2014/main" val="177925499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63793977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162352801"/>
                    </a:ext>
                  </a:extLst>
                </a:gridCol>
                <a:gridCol w="2048324">
                  <a:extLst>
                    <a:ext uri="{9D8B030D-6E8A-4147-A177-3AD203B41FA5}">
                      <a16:colId xmlns:a16="http://schemas.microsoft.com/office/drawing/2014/main" val="4260452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Identifikation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Abschätzung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 smtClean="0"/>
                        <a:t>Behandlung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76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9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864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76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85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25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44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37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50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840695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Risikomanagement - Abschluss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48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Risikomatrix - Abschluss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Stakeholder</a:t>
            </a:r>
            <a:endParaRPr lang="de-CH" dirty="0" smtClean="0"/>
          </a:p>
          <a:p>
            <a:r>
              <a:rPr lang="de-CH" dirty="0" err="1" smtClean="0"/>
              <a:t>Scope</a:t>
            </a:r>
            <a:endParaRPr lang="de-CH" dirty="0" smtClean="0"/>
          </a:p>
          <a:p>
            <a:r>
              <a:rPr lang="de-CH" dirty="0" smtClean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</a:t>
            </a:r>
            <a:r>
              <a:rPr lang="de-CH" dirty="0" smtClean="0"/>
              <a:t>Lösungen</a:t>
            </a:r>
          </a:p>
          <a:p>
            <a:r>
              <a:rPr lang="de-CH" dirty="0"/>
              <a:t>Vorauswahl </a:t>
            </a:r>
            <a:r>
              <a:rPr lang="de-CH" dirty="0" smtClean="0"/>
              <a:t>- Ausgeschieden</a:t>
            </a:r>
          </a:p>
          <a:p>
            <a:r>
              <a:rPr lang="de-CH" dirty="0"/>
              <a:t>Vorauswahl - Evaluation</a:t>
            </a:r>
          </a:p>
          <a:p>
            <a:r>
              <a:rPr lang="de-CH" dirty="0" smtClean="0"/>
              <a:t>Evaluationsplattformen</a:t>
            </a:r>
          </a:p>
          <a:p>
            <a:r>
              <a:rPr lang="de-CH" dirty="0" err="1" smtClean="0"/>
              <a:t>YugabyteDB</a:t>
            </a:r>
            <a:endParaRPr lang="de-CH" dirty="0" smtClean="0"/>
          </a:p>
          <a:p>
            <a:r>
              <a:rPr lang="de-CH" dirty="0" err="1"/>
              <a:t>StackGres</a:t>
            </a:r>
            <a:r>
              <a:rPr lang="de-CH" dirty="0"/>
              <a:t> mit </a:t>
            </a:r>
            <a:r>
              <a:rPr lang="de-CH" dirty="0" err="1" smtClean="0"/>
              <a:t>Citus</a:t>
            </a:r>
            <a:endParaRPr lang="de-CH" dirty="0" smtClean="0"/>
          </a:p>
          <a:p>
            <a:r>
              <a:rPr lang="de-CH" dirty="0" err="1"/>
              <a:t>Patroni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Evaluation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Rolle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Funktion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Departement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Bereich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Zabbix</a:t>
                      </a:r>
                      <a:r>
                        <a:rPr lang="de-CH" sz="1400" dirty="0" smtClean="0"/>
                        <a:t> Stakeholder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Abteilungsleiter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ICT </a:t>
                      </a:r>
                      <a:r>
                        <a:rPr lang="en-US" sz="1400" dirty="0" err="1" smtClean="0"/>
                        <a:t>Netzwerk</a:t>
                      </a:r>
                      <a:r>
                        <a:rPr lang="en-US" sz="1400" dirty="0" smtClean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Stakeholder Data Center Infrastruktur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Abteilungsleiter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Data Center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k8s Stakeholder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System Ingenieur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Data Center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 smtClean="0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247450236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Anbieter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Lösung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Systemart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MonolitischKSGR</a:t>
                      </a:r>
                      <a:r>
                        <a:rPr lang="de-CH" sz="1400" dirty="0" smtClean="0"/>
                        <a:t> Lösung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KSGR Lösung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Eigenes System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</a:t>
                      </a:r>
                      <a:r>
                        <a:rPr lang="en-US" sz="1400" dirty="0" err="1" smtClean="0"/>
                        <a:t>Pgpool</a:t>
                      </a:r>
                      <a:r>
                        <a:rPr lang="en-US" sz="1400" dirty="0" smtClean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pgpool</a:t>
                      </a:r>
                      <a:r>
                        <a:rPr lang="de-CH" sz="1400" dirty="0" smtClean="0"/>
                        <a:t>-II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Zalando SE.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OnGres</a:t>
                      </a:r>
                      <a:r>
                        <a:rPr lang="de-CH" sz="1400" dirty="0" smtClean="0"/>
                        <a:t>, Inc.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r>
                        <a:rPr lang="de-CH" sz="1400" dirty="0" smtClean="0"/>
                        <a:t> / 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Citus</a:t>
                      </a:r>
                      <a:r>
                        <a:rPr lang="de-CH" sz="1400" dirty="0" smtClean="0"/>
                        <a:t> Data, a Microsoft Company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Yugabyte</a:t>
                      </a:r>
                      <a:r>
                        <a:rPr lang="de-CH" sz="1400" dirty="0" smtClean="0"/>
                        <a:t>, Inc.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</a:t>
            </a:r>
            <a:r>
              <a:rPr lang="de-CH" dirty="0" smtClean="0"/>
              <a:t>Lösungen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Die 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 smtClean="0"/>
              <a:t>Resultate</a:t>
            </a:r>
            <a:endParaRPr lang="de-CH" dirty="0"/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pPr/>
              <a:t>29.05.2024</a:t>
            </a:fld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Evaluation</a:t>
            </a:r>
          </a:p>
        </p:txBody>
      </p:sp>
    </p:spTree>
    <p:extLst>
      <p:ext uri="{BB962C8B-B14F-4D97-AF65-F5344CB8AC3E}">
        <p14:creationId xmlns:p14="http://schemas.microsoft.com/office/powerpoint/2010/main" val="40791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und Entscheid</a:t>
            </a:r>
          </a:p>
        </p:txBody>
      </p:sp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5" name="Bildplatzhalter 14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6" name="Bildplatzhalter 15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/>
              <a:t>Umsetzung</a:t>
            </a:r>
          </a:p>
          <a:p>
            <a:r>
              <a:rPr lang="de-CH" dirty="0" err="1"/>
              <a:t>Testing</a:t>
            </a:r>
            <a:endParaRPr lang="de-CH" dirty="0"/>
          </a:p>
          <a:p>
            <a:r>
              <a:rPr lang="de-CH" dirty="0"/>
              <a:t>Demo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Testsystem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2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Architektur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Rückblick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029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</a:p>
          <a:p>
            <a:r>
              <a:rPr lang="de-CH" dirty="0" smtClean="0"/>
              <a:t>Das KSGR und seine IT</a:t>
            </a:r>
          </a:p>
          <a:p>
            <a:r>
              <a:rPr lang="de-CH" dirty="0" smtClean="0"/>
              <a:t>Ausgangslage</a:t>
            </a:r>
          </a:p>
          <a:p>
            <a:r>
              <a:rPr lang="de-CH" dirty="0" smtClean="0"/>
              <a:t>Abhängigkeiten</a:t>
            </a:r>
          </a:p>
          <a:p>
            <a:r>
              <a:rPr lang="de-CH" dirty="0" smtClean="0"/>
              <a:t>Abgrenzungen</a:t>
            </a:r>
          </a:p>
          <a:p>
            <a:r>
              <a:rPr lang="de-CH" dirty="0" smtClean="0"/>
              <a:t>Gegebene Systeme</a:t>
            </a:r>
            <a:endParaRPr lang="de-CH" dirty="0"/>
          </a:p>
          <a:p>
            <a:r>
              <a:rPr lang="de-CH" dirty="0" smtClean="0"/>
              <a:t>Zieldefinition</a:t>
            </a:r>
          </a:p>
          <a:p>
            <a:r>
              <a:rPr lang="de-CH" dirty="0" smtClean="0"/>
              <a:t>Projektmanagement</a:t>
            </a:r>
          </a:p>
          <a:p>
            <a:r>
              <a:rPr lang="de-CH" dirty="0" smtClean="0"/>
              <a:t>Risikomanagement</a:t>
            </a:r>
          </a:p>
          <a:p>
            <a:r>
              <a:rPr lang="de-CH" dirty="0" smtClean="0"/>
              <a:t>Risikomatrizen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smtClean="0"/>
              <a:t>Fragen?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 smtClean="0"/>
              <a:t>Vor- und Nachname</a:t>
            </a:r>
            <a:r>
              <a:rPr lang="de-CH" dirty="0" smtClean="0"/>
              <a:t>:	Michael Graber</a:t>
            </a:r>
          </a:p>
          <a:p>
            <a:pPr marL="0" indent="0">
              <a:buNone/>
            </a:pPr>
            <a:r>
              <a:rPr lang="de-CH" b="1" dirty="0" smtClean="0"/>
              <a:t>Geburtsdatum</a:t>
            </a:r>
            <a:r>
              <a:rPr lang="de-CH" dirty="0" smtClean="0"/>
              <a:t>:		27.02.1990</a:t>
            </a:r>
          </a:p>
          <a:p>
            <a:pPr marL="0" indent="0">
              <a:buNone/>
            </a:pPr>
            <a:r>
              <a:rPr lang="de-CH" b="1" dirty="0" smtClean="0"/>
              <a:t>Beruflicher Werdegang</a:t>
            </a:r>
            <a:r>
              <a:rPr lang="de-CH" dirty="0" smtClean="0"/>
              <a:t>:</a:t>
            </a:r>
          </a:p>
          <a:p>
            <a:r>
              <a:rPr lang="de-CH" dirty="0" smtClean="0"/>
              <a:t>2007 – 2011:	Lehre als Konstrukteur EFZ Niveau E</a:t>
            </a:r>
          </a:p>
          <a:p>
            <a:r>
              <a:rPr lang="de-CH" dirty="0" smtClean="0"/>
              <a:t>2011 – 2015:	Lehre als Informatiker EFZ Applikationsentwicklung</a:t>
            </a:r>
          </a:p>
          <a:p>
            <a:r>
              <a:rPr lang="de-CH" dirty="0" smtClean="0"/>
              <a:t>2015:	Applikationsentwickler bei den Kraftwerke </a:t>
            </a:r>
            <a:r>
              <a:rPr lang="de-CH" dirty="0" err="1" smtClean="0"/>
              <a:t>Oberhasli</a:t>
            </a:r>
            <a:r>
              <a:rPr lang="de-CH" dirty="0" smtClean="0"/>
              <a:t> AG (KWO)</a:t>
            </a:r>
          </a:p>
          <a:p>
            <a:r>
              <a:rPr lang="de-CH" dirty="0" smtClean="0"/>
              <a:t>2016 – 2020:	KIS Entwickler am KSGR</a:t>
            </a:r>
          </a:p>
          <a:p>
            <a:r>
              <a:rPr lang="de-CH" dirty="0" smtClean="0"/>
              <a:t>2020 – 2022:	KIS Entwickler und DBA beim KSGR</a:t>
            </a:r>
          </a:p>
          <a:p>
            <a:r>
              <a:rPr lang="de-CH" dirty="0" smtClean="0"/>
              <a:t>Seit 2022:	DBA und System Engineer beim KSGR</a:t>
            </a:r>
          </a:p>
          <a:p>
            <a:pPr marL="0" indent="0">
              <a:buNone/>
            </a:pPr>
            <a:r>
              <a:rPr lang="de-CH" dirty="0"/>
              <a:t>	</a:t>
            </a:r>
            <a:r>
              <a:rPr lang="de-CH" dirty="0" smtClean="0"/>
              <a:t>		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 smtClean="0"/>
              <a:t>Privatrechtliche Stiftung</a:t>
            </a:r>
          </a:p>
          <a:p>
            <a:r>
              <a:rPr lang="de-CH" dirty="0" smtClean="0"/>
              <a:t>Zentrumsspital der Südostschweiz</a:t>
            </a:r>
          </a:p>
          <a:p>
            <a:r>
              <a:rPr lang="de-CH" dirty="0" smtClean="0"/>
              <a:t>Vier Standorte in zwei Kantonen</a:t>
            </a:r>
          </a:p>
          <a:p>
            <a:r>
              <a:rPr lang="de-CH" dirty="0" smtClean="0"/>
              <a:t>3’446 Mitarbeitende auf 2’585 VZE (2023)</a:t>
            </a:r>
          </a:p>
          <a:p>
            <a:r>
              <a:rPr lang="de-CH" dirty="0" smtClean="0"/>
              <a:t>ICT mit 76 Mitarbeitenden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Das KSGR und seine 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Über 400 Applikationen</a:t>
            </a:r>
          </a:p>
          <a:p>
            <a:r>
              <a:rPr lang="de-CH" dirty="0" smtClean="0"/>
              <a:t>Datenbankinventar Non MS SQL Datenbanken am KSGR</a:t>
            </a:r>
            <a:br>
              <a:rPr lang="de-CH" dirty="0" smtClean="0"/>
            </a:b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</a:t>
                      </a:r>
                      <a:r>
                        <a:rPr lang="de-CH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 / Instanzen</a:t>
                      </a:r>
                      <a:endParaRPr lang="de-CH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  <a:endParaRPr lang="de-CH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Objekt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Abhängigkeit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Status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Risiko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Im</a:t>
                      </a:r>
                      <a:r>
                        <a:rPr lang="de-CH" sz="1200" baseline="0" dirty="0" smtClean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VMs manuell</a:t>
                      </a:r>
                      <a:r>
                        <a:rPr lang="de-CH" sz="1200" baseline="0" dirty="0" smtClean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Storage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Speicher</a:t>
                      </a:r>
                      <a:r>
                        <a:rPr lang="de-CH" sz="1200" baseline="0" dirty="0" smtClean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Storage</a:t>
                      </a:r>
                      <a:r>
                        <a:rPr lang="de-CH" sz="1200" baseline="0" dirty="0" smtClean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 Kapazitäten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</a:t>
                      </a:r>
                      <a:r>
                        <a:rPr lang="de-CH" sz="1200" baseline="0" dirty="0" smtClean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 Management /</a:t>
                      </a:r>
                      <a:r>
                        <a:rPr lang="de-CH" sz="1200" baseline="0" dirty="0" smtClean="0"/>
                        <a:t> SIEM</a:t>
                      </a:r>
                      <a:endParaRPr lang="de-CH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Logs sichern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Umsetzungsphase</a:t>
                      </a:r>
                      <a:r>
                        <a:rPr lang="de-CH" sz="1200" baseline="0" dirty="0" smtClean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Logs bleiben</a:t>
                      </a:r>
                      <a:r>
                        <a:rPr lang="de-CH" sz="1200" baseline="0" dirty="0" smtClean="0"/>
                        <a:t> Lokal</a:t>
                      </a:r>
                      <a:br>
                        <a:rPr lang="de-CH" sz="1200" baseline="0" dirty="0" smtClean="0"/>
                      </a:br>
                      <a:r>
                        <a:rPr lang="de-CH" sz="1200" baseline="0" dirty="0" smtClean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Konzept-</a:t>
                      </a:r>
                      <a:r>
                        <a:rPr lang="de-CH" sz="1200" baseline="0" dirty="0" smtClean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Ressourcen-engpass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Ressourcenkonflikte</a:t>
                      </a:r>
                    </a:p>
                    <a:p>
                      <a:r>
                        <a:rPr lang="de-CH" sz="1200" dirty="0" smtClean="0"/>
                        <a:t>Diplomarbeit</a:t>
                      </a:r>
                      <a:r>
                        <a:rPr lang="de-CH" sz="1200" baseline="0" dirty="0" smtClean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Sicherung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 </a:t>
                      </a:r>
                      <a:r>
                        <a:rPr lang="de-CH" sz="1200" dirty="0" err="1" smtClean="0"/>
                        <a:t>versionierung</a:t>
                      </a:r>
                      <a:endParaRPr lang="de-CH" sz="1200" dirty="0" smtClean="0"/>
                    </a:p>
                    <a:p>
                      <a:r>
                        <a:rPr lang="de-CH" sz="1200" dirty="0" smtClean="0"/>
                        <a:t>Kein CI/CD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PKI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Key Management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Konzeptphase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Zertifikate müssen manuell erzeugt</a:t>
                      </a:r>
                      <a:r>
                        <a:rPr lang="de-CH" sz="1200" baseline="0" dirty="0" smtClean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Veeam</a:t>
                      </a:r>
                      <a:r>
                        <a:rPr lang="de-CH" sz="1200" baseline="0" dirty="0" smtClean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Backup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Benötigt</a:t>
                      </a:r>
                      <a:r>
                        <a:rPr lang="de-CH" sz="1200" baseline="0" dirty="0" smtClean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</a:t>
                      </a:r>
                      <a:r>
                        <a:rPr lang="de-CH" sz="1200" baseline="0" dirty="0" smtClean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k8s</a:t>
                      </a:r>
                      <a:r>
                        <a:rPr lang="de-CH" sz="1200" baseline="0" dirty="0" smtClean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Abhängigkeiten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Gegebene Systeme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63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763</Words>
  <Application>Microsoft Office PowerPoint</Application>
  <PresentationFormat>Bildschirmpräsentation (16:9)</PresentationFormat>
  <Paragraphs>446</Paragraphs>
  <Slides>34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ＭＳ Ｐゴシック</vt:lpstr>
      <vt:lpstr>Arial</vt:lpstr>
      <vt:lpstr>Arial  </vt:lpstr>
      <vt:lpstr>Arial Black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62</cp:revision>
  <dcterms:created xsi:type="dcterms:W3CDTF">2021-09-20T14:02:05Z</dcterms:created>
  <dcterms:modified xsi:type="dcterms:W3CDTF">2024-05-30T18:50:04Z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